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7C3D626-BB33-469D-B43C-99C6F25CA0FE}">
  <a:tblStyle styleId="{D7C3D626-BB33-469D-B43C-99C6F25CA0FE}"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43551cf0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43551cf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1ac6fd175f_0_2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1ac6fd175f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5827faf618_1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5827faf618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1.png"/><Relationship Id="rId11" Type="http://schemas.openxmlformats.org/officeDocument/2006/relationships/hyperlink" Target="https://docs.google.com/presentation/d/1DERc7t3ikQNB-87e0OoC7zCYWSRSMmP1nNwEIHS3yXQ/view" TargetMode="External"/><Relationship Id="rId10" Type="http://schemas.openxmlformats.org/officeDocument/2006/relationships/hyperlink" Target="https://docs.google.com/presentation/d/1G9lf1R6dmGaIVJSyxzMxfZfxrS7S5RZ37MbPzqn0cGg/view" TargetMode="External"/><Relationship Id="rId12" Type="http://schemas.openxmlformats.org/officeDocument/2006/relationships/hyperlink" Target="https://docs.google.com/presentation/d/1DrFGs6NyrYxrUaCk0ckc-9dQxvNvKaMcCEELqsozuLM/view" TargetMode="External"/><Relationship Id="rId9" Type="http://schemas.openxmlformats.org/officeDocument/2006/relationships/hyperlink" Target="https://docs.google.com/presentation/d/1T2gIBGrSgegHKVwEzEbl3eDHa_XaXqt_UD0fTuUo4dE/view" TargetMode="External"/><Relationship Id="rId5" Type="http://schemas.openxmlformats.org/officeDocument/2006/relationships/hyperlink" Target="https://docs.google.com/presentation/d/1DERc7t3ikQNB-87e0OoC7zCYWSRSMmP1nNwEIHS3yXQ/view" TargetMode="External"/><Relationship Id="rId6" Type="http://schemas.openxmlformats.org/officeDocument/2006/relationships/hyperlink" Target="https://docs.google.com/presentation/d/1DrFGs6NyrYxrUaCk0ckc-9dQxvNvKaMcCEELqsozuLM/view" TargetMode="External"/><Relationship Id="rId7" Type="http://schemas.openxmlformats.org/officeDocument/2006/relationships/hyperlink" Target="https://docs.google.com/presentation/d/186dL1braOPd8oaUFqIBM2PLh3x4FtKtMjmkdg6G_3to/view" TargetMode="External"/><Relationship Id="rId8" Type="http://schemas.openxmlformats.org/officeDocument/2006/relationships/hyperlink" Target="https://docs.google.com/presentation/d/1xGa55eIIMHwFXOgYmkyp-bO1pBFRBf1hVCj3SQSdfMo/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hyperlink" Target="https://docs.google.com/presentation/d/186dL1braOPd8oaUFqIBM2PLh3x4FtKtMjmkdg6G_3to/view"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582125"/>
          <a:ext cx="3000000" cy="3000000"/>
        </p:xfrm>
        <a:graphic>
          <a:graphicData uri="http://schemas.openxmlformats.org/drawingml/2006/table">
            <a:tbl>
              <a:tblPr>
                <a:noFill/>
                <a:tableStyleId>{D7C3D626-BB33-469D-B43C-99C6F25CA0FE}</a:tableStyleId>
              </a:tblPr>
              <a:tblGrid>
                <a:gridCol w="1633350"/>
                <a:gridCol w="4045800"/>
                <a:gridCol w="3669725"/>
              </a:tblGrid>
              <a:tr h="1985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1: Contextualizing the Cold War</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85950">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did the Cold War become a global struggle for power, ideas, and survival in the nuclear age?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85950">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Contextualization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Causation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Comparison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153450">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a:t>
                      </a: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5"/>
                        </a:rPr>
                        <a:t>Do Firsts + Exemplars</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6"/>
                        </a:rPr>
                        <a:t>Inquiry Journal + Exemplars</a:t>
                      </a:r>
                      <a:endParaRPr/>
                    </a:p>
                    <a:p>
                      <a:pPr indent="0" lvl="0" marL="0" rtl="0" algn="l">
                        <a:spcBef>
                          <a:spcPts val="0"/>
                        </a:spcBef>
                        <a:spcAft>
                          <a:spcPts val="0"/>
                        </a:spcAft>
                        <a:buClr>
                          <a:srgbClr val="000000"/>
                        </a:buClr>
                        <a:buSzPts val="1100"/>
                        <a:buFont typeface="Arial"/>
                        <a:buNone/>
                      </a:pPr>
                      <a:r>
                        <a:rPr lang="en" sz="1200" u="sng">
                          <a:solidFill>
                            <a:schemeClr val="hlink"/>
                          </a:solidFill>
                          <a:latin typeface="Inter"/>
                          <a:ea typeface="Inter"/>
                          <a:cs typeface="Inter"/>
                          <a:sym typeface="Inter"/>
                          <a:hlinkClick r:id="rId7"/>
                        </a:rPr>
                        <a:t>Contextualizing the Cold War Student Worksheet + Exemplars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a:t>
                      </a:r>
                      <a:endParaRPr sz="1200">
                        <a:solidFill>
                          <a:srgbClr val="000000"/>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8"/>
                        </a:rPr>
                        <a:t>Do First Options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9"/>
                        </a:rPr>
                        <a:t>Unit 9 Inquiry Journal</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10"/>
                        </a:rPr>
                        <a:t>Printed Student Handout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85950">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1- Fraye</a:t>
                      </a:r>
                      <a:r>
                        <a:rPr lang="en" sz="1200">
                          <a:latin typeface="Inter"/>
                          <a:ea typeface="Inter"/>
                          <a:cs typeface="Inter"/>
                          <a:sym typeface="Inter"/>
                        </a:rPr>
                        <a:t>r</a:t>
                      </a:r>
                      <a:r>
                        <a:rPr lang="en" sz="1200">
                          <a:solidFill>
                            <a:srgbClr val="000000"/>
                          </a:solidFill>
                          <a:latin typeface="Inter"/>
                          <a:ea typeface="Inter"/>
                          <a:cs typeface="Inter"/>
                          <a:sym typeface="Inter"/>
                        </a:rPr>
                        <a:t>:</a:t>
                      </a:r>
                      <a:r>
                        <a:rPr lang="en" sz="1200">
                          <a:latin typeface="Inter"/>
                          <a:ea typeface="Inter"/>
                          <a:cs typeface="Inter"/>
                          <a:sym typeface="Inter"/>
                        </a:rPr>
                        <a:t> Cold War</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2- </a:t>
                      </a:r>
                      <a:r>
                        <a:rPr lang="en" sz="1200">
                          <a:latin typeface="Inter"/>
                          <a:ea typeface="Inter"/>
                          <a:cs typeface="Inter"/>
                          <a:sym typeface="Inter"/>
                        </a:rPr>
                        <a:t>Notice, Wonder, Think</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719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1"/>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25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1 - 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Provide students time to preview the Topic 1 Supporting questions within the </a:t>
                      </a:r>
                      <a:r>
                        <a:rPr lang="en" sz="1200" u="sng">
                          <a:solidFill>
                            <a:schemeClr val="hlink"/>
                          </a:solidFill>
                          <a:latin typeface="Inter"/>
                          <a:ea typeface="Inter"/>
                          <a:cs typeface="Inter"/>
                          <a:sym typeface="Inter"/>
                          <a:hlinkClick r:id="rId12"/>
                        </a:rPr>
                        <a:t>Unit 9 Inquiry Journal</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625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Guide students to page </a:t>
                      </a:r>
                      <a:r>
                        <a:rPr lang="en" sz="1200">
                          <a:latin typeface="Inter"/>
                          <a:ea typeface="Inter"/>
                          <a:cs typeface="Inter"/>
                          <a:sym typeface="Inter"/>
                        </a:rPr>
                        <a:t>1: U</a:t>
                      </a:r>
                      <a:r>
                        <a:rPr lang="en" sz="1200">
                          <a:solidFill>
                            <a:srgbClr val="000000"/>
                          </a:solidFill>
                          <a:latin typeface="Inter"/>
                          <a:ea typeface="Inter"/>
                          <a:cs typeface="Inter"/>
                          <a:sym typeface="Inter"/>
                        </a:rPr>
                        <a:t>nit </a:t>
                      </a:r>
                      <a:r>
                        <a:rPr lang="en" sz="1200">
                          <a:latin typeface="Inter"/>
                          <a:ea typeface="Inter"/>
                          <a:cs typeface="Inter"/>
                          <a:sym typeface="Inter"/>
                        </a:rPr>
                        <a:t>9</a:t>
                      </a:r>
                      <a:r>
                        <a:rPr lang="en" sz="1200">
                          <a:solidFill>
                            <a:srgbClr val="000000"/>
                          </a:solidFill>
                          <a:latin typeface="Inter"/>
                          <a:ea typeface="Inter"/>
                          <a:cs typeface="Inter"/>
                          <a:sym typeface="Inter"/>
                        </a:rPr>
                        <a:t>- </a:t>
                      </a:r>
                      <a:r>
                        <a:rPr lang="en" sz="1200">
                          <a:latin typeface="Inter"/>
                          <a:ea typeface="Inter"/>
                          <a:cs typeface="Inter"/>
                          <a:sym typeface="Inter"/>
                        </a:rPr>
                        <a:t>Topic 1</a:t>
                      </a:r>
                      <a:r>
                        <a:rPr lang="en" sz="1200">
                          <a:solidFill>
                            <a:srgbClr val="000000"/>
                          </a:solidFill>
                          <a:latin typeface="Inter"/>
                          <a:ea typeface="Inter"/>
                          <a:cs typeface="Inter"/>
                          <a:sym typeface="Inter"/>
                        </a:rPr>
                        <a:t> Supporting Questions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Fill out the “K” and “W” for each of the supporting questions for Unit </a:t>
                      </a:r>
                      <a:r>
                        <a:rPr lang="en" sz="1200">
                          <a:latin typeface="Inter"/>
                          <a:ea typeface="Inter"/>
                          <a:cs typeface="Inter"/>
                          <a:sym typeface="Inter"/>
                        </a:rPr>
                        <a:t>9</a:t>
                      </a:r>
                      <a:r>
                        <a:rPr lang="en" sz="1200">
                          <a:solidFill>
                            <a:srgbClr val="000000"/>
                          </a:solidFill>
                          <a:latin typeface="Inter"/>
                          <a:ea typeface="Inter"/>
                          <a:cs typeface="Inter"/>
                          <a:sym typeface="Inter"/>
                        </a:rPr>
                        <a:t>- </a:t>
                      </a:r>
                      <a:r>
                        <a:rPr lang="en" sz="1200">
                          <a:latin typeface="Inter"/>
                          <a:ea typeface="Inter"/>
                          <a:cs typeface="Inter"/>
                          <a:sym typeface="Inter"/>
                        </a:rPr>
                        <a:t>Topic 1</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Cold War &amp; Global Transformations: Daily Lesson Plan (90 Minutes)</a:t>
            </a:r>
            <a:endParaRPr sz="2100">
              <a:solidFill>
                <a:srgbClr val="000000"/>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355863" y="582125"/>
          <a:ext cx="3000000" cy="3000000"/>
        </p:xfrm>
        <a:graphic>
          <a:graphicData uri="http://schemas.openxmlformats.org/drawingml/2006/table">
            <a:tbl>
              <a:tblPr>
                <a:noFill/>
                <a:tableStyleId>{D7C3D626-BB33-469D-B43C-99C6F25CA0FE}</a:tableStyleId>
              </a:tblPr>
              <a:tblGrid>
                <a:gridCol w="1611200"/>
                <a:gridCol w="4067950"/>
                <a:gridCol w="3669725"/>
              </a:tblGrid>
              <a:tr h="3312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1: Contextualizing the Cold War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9495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2 - </a:t>
                      </a:r>
                      <a:endParaRPr b="1"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Inter"/>
                          <a:ea typeface="Inter"/>
                          <a:cs typeface="Inter"/>
                          <a:sym typeface="Inter"/>
                        </a:rPr>
                        <a:t>PRACTICE</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Begin the lesson by providing a reminder about the skill of contextualization. Guide students through a reading that provides the context for the Cold War. They will answer comprehension questions as they read. The reading and questions are found on page 1 on the </a:t>
                      </a:r>
                      <a:r>
                        <a:rPr lang="en" sz="1200" u="sng">
                          <a:solidFill>
                            <a:schemeClr val="hlink"/>
                          </a:solidFill>
                          <a:latin typeface="Inter"/>
                          <a:ea typeface="Inter"/>
                          <a:cs typeface="Inter"/>
                          <a:sym typeface="Inter"/>
                          <a:hlinkClick r:id="rId5"/>
                        </a:rPr>
                        <a:t>Contextualizing the Cold War Student Worksheet</a:t>
                      </a:r>
                      <a:r>
                        <a:rPr lang="en" sz="1200">
                          <a:solidFill>
                            <a:schemeClr val="dk1"/>
                          </a:solidFill>
                          <a:latin typeface="Inter"/>
                          <a:ea typeface="Inter"/>
                          <a:cs typeface="Inter"/>
                          <a:sym typeface="Inter"/>
                        </a:rPr>
                        <a:t>. Use teacher discretion to determine best approach (whole class, partners, or individuals).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411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Review skill of contextualization</a:t>
                      </a:r>
                      <a:endParaRPr sz="1200">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Direct students to  “What is the Context?” - </a:t>
                      </a:r>
                      <a:r>
                        <a:rPr lang="en" sz="1200">
                          <a:latin typeface="Inter"/>
                          <a:ea typeface="Inter"/>
                          <a:cs typeface="Inter"/>
                          <a:sym typeface="Inter"/>
                        </a:rPr>
                        <a:t>Onset of the Cold War</a:t>
                      </a:r>
                      <a:r>
                        <a:rPr lang="en" sz="1200">
                          <a:latin typeface="Inter"/>
                          <a:ea typeface="Inter"/>
                          <a:cs typeface="Inter"/>
                          <a:sym typeface="Inter"/>
                        </a:rPr>
                        <a:t> </a:t>
                      </a:r>
                      <a:r>
                        <a:rPr lang="en" sz="1200">
                          <a:solidFill>
                            <a:srgbClr val="000000"/>
                          </a:solidFill>
                          <a:latin typeface="Inter"/>
                          <a:ea typeface="Inter"/>
                          <a:cs typeface="Inter"/>
                          <a:sym typeface="Inter"/>
                        </a:rPr>
                        <a:t>Reading on page </a:t>
                      </a:r>
                      <a:r>
                        <a:rPr lang="en" sz="1200">
                          <a:latin typeface="Inter"/>
                          <a:ea typeface="Inter"/>
                          <a:cs typeface="Inter"/>
                          <a:sym typeface="Inter"/>
                        </a:rPr>
                        <a:t>1</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Read “What is the Context?” and answer questions</a:t>
                      </a:r>
                      <a:r>
                        <a:rPr lang="en" sz="1200">
                          <a:latin typeface="Inter"/>
                          <a:ea typeface="Inter"/>
                          <a:cs typeface="Inter"/>
                          <a:sym typeface="Inter"/>
                        </a:rPr>
                        <a:t> (page 1)</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94950">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3 - </a:t>
                      </a:r>
                      <a:r>
                        <a:rPr b="1" lang="en" sz="1300">
                          <a:solidFill>
                            <a:schemeClr val="dk1"/>
                          </a:solidFill>
                          <a:latin typeface="Inter"/>
                          <a:ea typeface="Inter"/>
                          <a:cs typeface="Inter"/>
                          <a:sym typeface="Inter"/>
                        </a:rPr>
                        <a:t>EXHIBIT</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investigate the Onset of the Cold War with a Webquest using worksheet pages 2-6. They will view background information, political cartoons, primary sources, and a timeline. They will explore the causes for emerging Cold War tensions and analyze how the U.S. and USSR responded to the post World War II context.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411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digital access</a:t>
                      </a:r>
                      <a:endParaRPr sz="1200">
                        <a:solidFill>
                          <a:schemeClr val="dk1"/>
                        </a:solidFill>
                        <a:latin typeface="Inter"/>
                        <a:ea typeface="Inter"/>
                        <a:cs typeface="Inter"/>
                        <a:sym typeface="Inter"/>
                      </a:endParaRPr>
                    </a:p>
                    <a:p>
                      <a:pPr indent="-228600" lvl="0" marL="304800" rtl="0" algn="l">
                        <a:lnSpc>
                          <a:spcPct val="100000"/>
                        </a:lnSpc>
                        <a:spcBef>
                          <a:spcPts val="0"/>
                        </a:spcBef>
                        <a:spcAft>
                          <a:spcPts val="0"/>
                        </a:spcAft>
                        <a:buSzPts val="1200"/>
                        <a:buFont typeface="Inter"/>
                        <a:buAutoNum type="arabicPeriod"/>
                      </a:pPr>
                      <a:r>
                        <a:rPr lang="en" sz="1200">
                          <a:solidFill>
                            <a:schemeClr val="dk1"/>
                          </a:solidFill>
                          <a:latin typeface="Inter"/>
                          <a:ea typeface="Inter"/>
                          <a:cs typeface="Inter"/>
                          <a:sym typeface="Inter"/>
                        </a:rPr>
                        <a:t>Direct students to worksheet pages 2-6</a:t>
                      </a:r>
                      <a:endParaRPr sz="1200">
                        <a:solidFill>
                          <a:schemeClr val="dk1"/>
                        </a:solidFill>
                        <a:latin typeface="Inter"/>
                        <a:ea typeface="Inter"/>
                        <a:cs typeface="Inter"/>
                        <a:sym typeface="Inter"/>
                      </a:endParaRPr>
                    </a:p>
                    <a:p>
                      <a:pPr indent="-228600" lvl="0" marL="3048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Monitor student work and support as needed</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Listen to directions and expectations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webquest using the student worksheet</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752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Students will summarize their understanding of the Onset of the Cold War using a Comparison Graphic Organizer (page 7 of student worksheet). Students will determine similarities and differences between the approaches of the US and USSR to the postwar world. It is recommended to have students work in partners to complete.</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1129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190500" lvl="0" marL="28575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Direct students to page 7 and provide instructions</a:t>
                      </a:r>
                      <a:endParaRPr sz="1200">
                        <a:latin typeface="Inter"/>
                        <a:ea typeface="Inter"/>
                        <a:cs typeface="Inter"/>
                        <a:sym typeface="Inter"/>
                      </a:endParaRPr>
                    </a:p>
                    <a:p>
                      <a:pPr indent="-190500" lvl="0" marL="28575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Determine partners</a:t>
                      </a:r>
                      <a:endParaRPr sz="1200">
                        <a:latin typeface="Inter"/>
                        <a:ea typeface="Inter"/>
                        <a:cs typeface="Inter"/>
                        <a:sym typeface="Inter"/>
                      </a:endParaRPr>
                    </a:p>
                    <a:p>
                      <a:pPr indent="-190500" lvl="0" marL="28575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If time allows, lead an informal discussion to discuss similarities and differences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190500" lvl="0" marL="28575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Ask clarifying questions, if necessary.</a:t>
                      </a:r>
                      <a:endParaRPr sz="1200">
                        <a:latin typeface="Inter"/>
                        <a:ea typeface="Inter"/>
                        <a:cs typeface="Inter"/>
                        <a:sym typeface="Inter"/>
                      </a:endParaRPr>
                    </a:p>
                    <a:p>
                      <a:pPr indent="-190500" lvl="0" marL="28575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Make comparisons</a:t>
                      </a:r>
                      <a:r>
                        <a:rPr lang="en" sz="1200">
                          <a:solidFill>
                            <a:srgbClr val="000000"/>
                          </a:solidFill>
                          <a:latin typeface="Inter"/>
                          <a:ea typeface="Inter"/>
                          <a:cs typeface="Inter"/>
                          <a:sym typeface="Inter"/>
                        </a:rPr>
                        <a:t> using the graphic organizer</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Cold War &amp; Global Transformations: Daily Lesson Plan (90 Minutes)</a:t>
            </a:r>
            <a:endParaRPr sz="1800">
              <a:solidFill>
                <a:srgbClr val="000000"/>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355863" y="582125"/>
          <a:ext cx="3000000" cy="3000000"/>
        </p:xfrm>
        <a:graphic>
          <a:graphicData uri="http://schemas.openxmlformats.org/drawingml/2006/table">
            <a:tbl>
              <a:tblPr>
                <a:noFill/>
                <a:tableStyleId>{D7C3D626-BB33-469D-B43C-99C6F25CA0FE}</a:tableStyleId>
              </a:tblPr>
              <a:tblGrid>
                <a:gridCol w="1611200"/>
                <a:gridCol w="4067950"/>
                <a:gridCol w="3669725"/>
              </a:tblGrid>
              <a:tr h="3312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1: Contextualizing the Cold War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94950">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a:t>
                      </a:r>
                      <a:r>
                        <a:rPr lang="en" sz="1200">
                          <a:solidFill>
                            <a:schemeClr val="dk1"/>
                          </a:solidFill>
                          <a:latin typeface="Inter"/>
                          <a:ea typeface="Inter"/>
                          <a:cs typeface="Inter"/>
                          <a:sym typeface="Inter"/>
                        </a:rPr>
                        <a:t>.70 Analyze the short- and long-term economic, political, environmental and social consequences of World War II.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2.71 Compare the ideologies of socialism, communism, fascism and liberal democracy, and explain the reasons for their growth and decline around the world in the 20th century.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2.72 Evaluate the shift in global power dynamics after World War II and the reasons for the start of the Cold War.</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2.73 Evaluate the major ideological and economic distinctions between the Eastern and Western blocs, and explore the contextual factors that influenced the Cold War, including the non-aligned movement and the role of small non-aligned nations throughout the 20th century.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2.83 Analyze the environmental impact of nuclear weapons, and evaluate the effectiveness of historic and modern efforts to limit nuclear arms.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Cold War &amp; Global Transformations: Daily Lesson Plan (90 Minutes)</a:t>
            </a:r>
            <a:endParaRPr sz="1800">
              <a:solidFill>
                <a:srgbClr val="000000"/>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